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58" r:id="rId4"/>
    <p:sldId id="259" r:id="rId5"/>
    <p:sldId id="261" r:id="rId6"/>
    <p:sldId id="260" r:id="rId7"/>
    <p:sldId id="262" r:id="rId8"/>
  </p:sldIdLst>
  <p:sldSz cx="9144000" cy="6858000" type="screen4x3"/>
  <p:notesSz cx="6858000" cy="9144000"/>
  <p:custDataLst>
    <p:tags r:id="rId1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275" autoAdjust="0"/>
  </p:normalViewPr>
  <p:slideViewPr>
    <p:cSldViewPr>
      <p:cViewPr varScale="1">
        <p:scale>
          <a:sx n="64" d="100"/>
          <a:sy n="64" d="100"/>
        </p:scale>
        <p:origin x="-1410" y="-10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118637-EB00-4DC3-A85E-DBAF42F194ED}" type="datetimeFigureOut">
              <a:rPr lang="en-US" smtClean="0"/>
              <a:pPr/>
              <a:t>5/26/2009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09B4AE-205E-451F-900C-1BB9BE64773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09B4AE-205E-451F-900C-1BB9BE647735}" type="slidenum">
              <a:rPr lang="en-US" smtClean="0"/>
              <a:pPr/>
              <a:t>1</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we work with instructors who are solving the problem</a:t>
            </a:r>
            <a:r>
              <a:rPr lang="en-US" sz="1200" kern="1200" baseline="0" dirty="0" smtClean="0">
                <a:solidFill>
                  <a:schemeClr val="tx1"/>
                </a:solidFill>
                <a:latin typeface="+mn-lt"/>
                <a:ea typeface="+mn-ea"/>
                <a:cs typeface="+mn-cs"/>
              </a:rPr>
              <a:t> of teaching a lab to Distance Education students, we always start the same way. We ask them what they really need their students to learn. This leads to a process of creating online activities that accomplish the objectives rather than a process of just replicating the lab. And in many cases we find that there are benefits to the DE activities that balance out the equation.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As you will see, for some labs, video demonstrations are the answer, for some interactive HTML and Flash elements work, and for others</a:t>
            </a:r>
            <a:r>
              <a:rPr lang="en-US" sz="1200" kern="1200" baseline="0" dirty="0" smtClean="0">
                <a:solidFill>
                  <a:schemeClr val="tx1"/>
                </a:solidFill>
                <a:latin typeface="+mn-lt"/>
                <a:ea typeface="+mn-ea"/>
                <a:cs typeface="+mn-cs"/>
              </a:rPr>
              <a:t> hands-on work is still the answer.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latin typeface="+mn-lt"/>
                <a:ea typeface="+mn-ea"/>
                <a:cs typeface="+mn-cs"/>
              </a:rPr>
              <a:t>Taxonomy of lab activities?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latin typeface="+mn-lt"/>
                <a:ea typeface="+mn-ea"/>
                <a:cs typeface="+mn-cs"/>
              </a:rPr>
              <a:t>  - Demonstrations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latin typeface="+mn-lt"/>
                <a:ea typeface="+mn-ea"/>
                <a:cs typeface="+mn-cs"/>
              </a:rPr>
              <a:t>  - Teaching skills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i="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baseline="0" dirty="0" smtClean="0">
                <a:solidFill>
                  <a:schemeClr val="tx1"/>
                </a:solidFill>
                <a:latin typeface="+mn-lt"/>
                <a:ea typeface="+mn-ea"/>
                <a:cs typeface="+mn-cs"/>
              </a:rPr>
              <a:t>Generally, labs involve </a:t>
            </a:r>
            <a:r>
              <a:rPr lang="en-US" sz="1200" b="0" i="0" kern="1200" baseline="0" dirty="0" err="1" smtClean="0">
                <a:solidFill>
                  <a:schemeClr val="tx1"/>
                </a:solidFill>
                <a:latin typeface="+mn-lt"/>
                <a:ea typeface="+mn-ea"/>
                <a:cs typeface="+mn-cs"/>
              </a:rPr>
              <a:t>haptic</a:t>
            </a:r>
            <a:r>
              <a:rPr lang="en-US" sz="1200" b="0" i="0" kern="1200" baseline="0" dirty="0" smtClean="0">
                <a:solidFill>
                  <a:schemeClr val="tx1"/>
                </a:solidFill>
                <a:latin typeface="+mn-lt"/>
                <a:ea typeface="+mn-ea"/>
                <a:cs typeface="+mn-cs"/>
              </a:rPr>
              <a:t> learning…</a:t>
            </a:r>
            <a:endParaRPr lang="en-US" sz="1200" b="0" i="0"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9B4AE-205E-451F-900C-1BB9BE647735}"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0" i="0" kern="1200" dirty="0" smtClean="0">
                <a:solidFill>
                  <a:schemeClr val="tx1"/>
                </a:solidFill>
                <a:latin typeface="+mn-lt"/>
                <a:ea typeface="+mn-ea"/>
                <a:cs typeface="+mn-cs"/>
              </a:rPr>
              <a:t>Along with the written course pack, students receive a cardboard box stuffed with the tools they'll need to conduct experiments at home</a:t>
            </a:r>
          </a:p>
          <a:p>
            <a:pPr>
              <a:buFont typeface="Arial" pitchFamily="34" charset="0"/>
              <a:buChar char="•"/>
            </a:pPr>
            <a:r>
              <a:rPr lang="en-US" sz="1200" b="0" i="0" kern="1200" dirty="0" smtClean="0">
                <a:solidFill>
                  <a:schemeClr val="tx1"/>
                </a:solidFill>
                <a:latin typeface="+mn-lt"/>
                <a:ea typeface="+mn-ea"/>
                <a:cs typeface="+mn-cs"/>
              </a:rPr>
              <a:t> graduated cylinders</a:t>
            </a:r>
          </a:p>
          <a:p>
            <a:pPr>
              <a:buFont typeface="Arial" pitchFamily="34" charset="0"/>
              <a:buChar char="•"/>
            </a:pPr>
            <a:r>
              <a:rPr lang="en-US" sz="1200" b="0" i="0" kern="1200" dirty="0" smtClean="0">
                <a:solidFill>
                  <a:schemeClr val="tx1"/>
                </a:solidFill>
                <a:latin typeface="+mn-lt"/>
                <a:ea typeface="+mn-ea"/>
                <a:cs typeface="+mn-cs"/>
              </a:rPr>
              <a:t> safety goggles</a:t>
            </a:r>
          </a:p>
          <a:p>
            <a:pPr>
              <a:buFont typeface="Arial" pitchFamily="34" charset="0"/>
              <a:buChar char="•"/>
            </a:pPr>
            <a:r>
              <a:rPr lang="en-US" sz="1200" b="0" i="0" kern="1200" dirty="0" smtClean="0">
                <a:solidFill>
                  <a:schemeClr val="tx1"/>
                </a:solidFill>
                <a:latin typeface="+mn-lt"/>
                <a:ea typeface="+mn-ea"/>
                <a:cs typeface="+mn-cs"/>
              </a:rPr>
              <a:t> pH paper</a:t>
            </a:r>
          </a:p>
          <a:p>
            <a:pPr>
              <a:buFont typeface="Arial" pitchFamily="34" charset="0"/>
              <a:buChar char="•"/>
            </a:pPr>
            <a:r>
              <a:rPr lang="en-US" sz="1200" b="0" i="0" kern="1200" dirty="0" smtClean="0">
                <a:solidFill>
                  <a:schemeClr val="tx1"/>
                </a:solidFill>
                <a:latin typeface="+mn-lt"/>
                <a:ea typeface="+mn-ea"/>
                <a:cs typeface="+mn-cs"/>
              </a:rPr>
              <a:t> Petri dishes</a:t>
            </a:r>
          </a:p>
          <a:p>
            <a:pPr>
              <a:buFont typeface="Arial" pitchFamily="34" charset="0"/>
              <a:buChar char="•"/>
            </a:pPr>
            <a:r>
              <a:rPr lang="en-US" sz="1200" b="0" i="0" kern="1200" dirty="0" smtClean="0">
                <a:solidFill>
                  <a:schemeClr val="tx1"/>
                </a:solidFill>
                <a:latin typeface="+mn-lt"/>
                <a:ea typeface="+mn-ea"/>
                <a:cs typeface="+mn-cs"/>
              </a:rPr>
              <a:t> seeds</a:t>
            </a:r>
          </a:p>
          <a:p>
            <a:pPr>
              <a:buFont typeface="Arial" pitchFamily="34" charset="0"/>
              <a:buChar char="•"/>
            </a:pP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and more…</a:t>
            </a:r>
          </a:p>
          <a:p>
            <a:pPr>
              <a:buFont typeface="Arial" pitchFamily="34" charset="0"/>
              <a:buNone/>
            </a:pPr>
            <a:endParaRPr lang="en-US" sz="1200" b="0" i="0" kern="1200" dirty="0" smtClean="0">
              <a:solidFill>
                <a:schemeClr val="tx1"/>
              </a:solidFill>
              <a:latin typeface="+mn-lt"/>
              <a:ea typeface="+mn-ea"/>
              <a:cs typeface="+mn-cs"/>
            </a:endParaRPr>
          </a:p>
          <a:p>
            <a:pPr>
              <a:buFont typeface="Arial" pitchFamily="34" charset="0"/>
              <a:buNone/>
            </a:pPr>
            <a:r>
              <a:rPr lang="en-US" sz="1200" b="0" i="0" kern="1200" dirty="0" smtClean="0">
                <a:solidFill>
                  <a:schemeClr val="tx1"/>
                </a:solidFill>
                <a:latin typeface="+mn-lt"/>
                <a:ea typeface="+mn-ea"/>
                <a:cs typeface="+mn-cs"/>
              </a:rPr>
              <a:t>Students then provide household items</a:t>
            </a:r>
          </a:p>
          <a:p>
            <a:pPr>
              <a:buFont typeface="Arial" pitchFamily="34" charset="0"/>
              <a:buChar char="•"/>
            </a:pPr>
            <a:r>
              <a:rPr lang="en-US" sz="1200" b="0" i="0" kern="1200" dirty="0" smtClean="0">
                <a:solidFill>
                  <a:schemeClr val="tx1"/>
                </a:solidFill>
                <a:latin typeface="+mn-lt"/>
                <a:ea typeface="+mn-ea"/>
                <a:cs typeface="+mn-cs"/>
              </a:rPr>
              <a:t> aluminum foil</a:t>
            </a:r>
          </a:p>
          <a:p>
            <a:pPr>
              <a:buFont typeface="Arial" pitchFamily="34" charset="0"/>
              <a:buChar char="•"/>
            </a:pPr>
            <a:r>
              <a:rPr lang="en-US" sz="1200" b="0" i="0" kern="1200" dirty="0" smtClean="0">
                <a:solidFill>
                  <a:schemeClr val="tx1"/>
                </a:solidFill>
                <a:latin typeface="+mn-lt"/>
                <a:ea typeface="+mn-ea"/>
                <a:cs typeface="+mn-cs"/>
              </a:rPr>
              <a:t> rubbing alcohol</a:t>
            </a:r>
          </a:p>
          <a:p>
            <a:pPr>
              <a:buFont typeface="Arial" pitchFamily="34" charset="0"/>
              <a:buChar char="•"/>
            </a:pPr>
            <a:r>
              <a:rPr lang="en-US" sz="1200" b="0" i="0" kern="1200" dirty="0" smtClean="0">
                <a:solidFill>
                  <a:schemeClr val="tx1"/>
                </a:solidFill>
                <a:latin typeface="+mn-lt"/>
                <a:ea typeface="+mn-ea"/>
                <a:cs typeface="+mn-cs"/>
              </a:rPr>
              <a:t> potting soil</a:t>
            </a:r>
          </a:p>
          <a:p>
            <a:pPr>
              <a:buFont typeface="Arial" pitchFamily="34" charset="0"/>
              <a:buChar char="•"/>
            </a:pPr>
            <a:r>
              <a:rPr lang="en-US" sz="1200" b="0" i="0" kern="1200" dirty="0" smtClean="0">
                <a:solidFill>
                  <a:schemeClr val="tx1"/>
                </a:solidFill>
                <a:latin typeface="+mn-lt"/>
                <a:ea typeface="+mn-ea"/>
                <a:cs typeface="+mn-cs"/>
              </a:rPr>
              <a:t> vinegar</a:t>
            </a:r>
          </a:p>
          <a:p>
            <a:pPr>
              <a:buFont typeface="Arial" pitchFamily="34" charset="0"/>
              <a:buChar char="•"/>
            </a:pPr>
            <a:r>
              <a:rPr lang="en-US" sz="1200" b="0" i="0" kern="1200" dirty="0" smtClean="0">
                <a:solidFill>
                  <a:schemeClr val="tx1"/>
                </a:solidFill>
                <a:latin typeface="+mn-lt"/>
                <a:ea typeface="+mn-ea"/>
                <a:cs typeface="+mn-cs"/>
              </a:rPr>
              <a:t> etc.</a:t>
            </a:r>
          </a:p>
          <a:p>
            <a:pPr>
              <a:buFont typeface="Arial" pitchFamily="34" charset="0"/>
              <a:buNone/>
            </a:pPr>
            <a:endParaRPr lang="en-US" sz="1200" b="0" i="0" kern="1200" dirty="0" smtClean="0">
              <a:solidFill>
                <a:schemeClr val="tx1"/>
              </a:solidFill>
              <a:latin typeface="+mn-lt"/>
              <a:ea typeface="+mn-ea"/>
              <a:cs typeface="+mn-cs"/>
            </a:endParaRPr>
          </a:p>
          <a:p>
            <a:pPr>
              <a:buFont typeface="Arial" pitchFamily="34" charset="0"/>
              <a:buNone/>
            </a:pPr>
            <a:r>
              <a:rPr lang="en-US" sz="1200" b="0" i="0" kern="1200" dirty="0" smtClean="0">
                <a:solidFill>
                  <a:schemeClr val="tx1"/>
                </a:solidFill>
                <a:latin typeface="+mn-lt"/>
                <a:ea typeface="+mn-ea"/>
                <a:cs typeface="+mn-cs"/>
              </a:rPr>
              <a:t>These kits enable students to conduct experiments very similar to those taking place in labs on campus, only they'll use kitchen sinks, stoves, microwaves and blenders instead.</a:t>
            </a:r>
          </a:p>
          <a:p>
            <a:pPr>
              <a:buFont typeface="Arial" pitchFamily="34" charset="0"/>
              <a:buNone/>
            </a:pPr>
            <a:endParaRPr lang="en-US" sz="1200" b="0" i="0" kern="1200" dirty="0" smtClean="0">
              <a:solidFill>
                <a:schemeClr val="tx1"/>
              </a:solidFill>
              <a:latin typeface="+mn-lt"/>
              <a:ea typeface="+mn-ea"/>
              <a:cs typeface="+mn-cs"/>
            </a:endParaRPr>
          </a:p>
          <a:p>
            <a:pPr>
              <a:buFont typeface="Arial" pitchFamily="34" charset="0"/>
              <a:buNone/>
            </a:pPr>
            <a:r>
              <a:rPr lang="en-US" sz="1200" b="0" i="0" kern="1200" dirty="0" smtClean="0">
                <a:solidFill>
                  <a:schemeClr val="tx1"/>
                </a:solidFill>
                <a:latin typeface="+mn-lt"/>
                <a:ea typeface="+mn-ea"/>
                <a:cs typeface="+mn-cs"/>
              </a:rPr>
              <a:t>As students complete each lab, they attach photographs of their experiments to the lab units and mail the packets to campus. Jim </a:t>
            </a:r>
            <a:r>
              <a:rPr lang="en-US" sz="1200" b="0" i="0" kern="1200" dirty="0" err="1" smtClean="0">
                <a:solidFill>
                  <a:schemeClr val="tx1"/>
                </a:solidFill>
                <a:latin typeface="+mn-lt"/>
                <a:ea typeface="+mn-ea"/>
                <a:cs typeface="+mn-cs"/>
              </a:rPr>
              <a:t>Mickle</a:t>
            </a:r>
            <a:r>
              <a:rPr lang="en-US" sz="1200" b="0" i="0" kern="1200" dirty="0" smtClean="0">
                <a:solidFill>
                  <a:schemeClr val="tx1"/>
                </a:solidFill>
                <a:latin typeface="+mn-lt"/>
                <a:ea typeface="+mn-ea"/>
                <a:cs typeface="+mn-cs"/>
              </a:rPr>
              <a:t> (instructor) ,</a:t>
            </a:r>
            <a:r>
              <a:rPr lang="en-US" sz="1200" b="0" i="0" kern="1200" baseline="0" dirty="0" smtClean="0">
                <a:solidFill>
                  <a:schemeClr val="tx1"/>
                </a:solidFill>
                <a:latin typeface="+mn-lt"/>
                <a:ea typeface="+mn-ea"/>
                <a:cs typeface="+mn-cs"/>
              </a:rPr>
              <a:t> </a:t>
            </a:r>
            <a:r>
              <a:rPr lang="en-US" sz="1200" b="0" i="0" kern="1200" dirty="0" smtClean="0">
                <a:solidFill>
                  <a:schemeClr val="tx1"/>
                </a:solidFill>
                <a:latin typeface="+mn-lt"/>
                <a:ea typeface="+mn-ea"/>
                <a:cs typeface="+mn-cs"/>
              </a:rPr>
              <a:t>lab supervisors</a:t>
            </a:r>
            <a:r>
              <a:rPr lang="en-US" sz="1200" b="0" i="0" kern="1200" baseline="0" dirty="0" smtClean="0">
                <a:solidFill>
                  <a:schemeClr val="tx1"/>
                </a:solidFill>
                <a:latin typeface="+mn-lt"/>
                <a:ea typeface="+mn-ea"/>
                <a:cs typeface="+mn-cs"/>
              </a:rPr>
              <a:t> and TAs</a:t>
            </a:r>
            <a:r>
              <a:rPr lang="en-US" sz="1200" b="0" i="0" kern="1200" dirty="0" smtClean="0">
                <a:solidFill>
                  <a:schemeClr val="tx1"/>
                </a:solidFill>
                <a:latin typeface="+mn-lt"/>
                <a:ea typeface="+mn-ea"/>
                <a:cs typeface="+mn-cs"/>
              </a:rPr>
              <a:t> also correspond regularly with the students by e-mail and phone.</a:t>
            </a:r>
          </a:p>
          <a:p>
            <a:pPr>
              <a:buFont typeface="Arial" pitchFamily="34" charset="0"/>
              <a:buNone/>
            </a:pPr>
            <a:endParaRPr lang="en-US" sz="1200" b="0" i="0" kern="1200" dirty="0" smtClean="0">
              <a:solidFill>
                <a:schemeClr val="tx1"/>
              </a:solidFill>
              <a:latin typeface="+mn-lt"/>
              <a:ea typeface="+mn-ea"/>
              <a:cs typeface="+mn-cs"/>
            </a:endParaRPr>
          </a:p>
          <a:p>
            <a:pPr>
              <a:buFont typeface="Arial" pitchFamily="34" charset="0"/>
              <a:buNone/>
            </a:pPr>
            <a:r>
              <a:rPr lang="en-US" dirty="0" smtClean="0"/>
              <a:t>John Meyer has students create</a:t>
            </a:r>
            <a:r>
              <a:rPr lang="en-US" baseline="0" dirty="0" smtClean="0"/>
              <a:t> an insect collection, just as they would on campus. We’ll see more about this in a minute.</a:t>
            </a:r>
          </a:p>
          <a:p>
            <a:pPr>
              <a:buFont typeface="Arial" pitchFamily="34" charset="0"/>
              <a:buNone/>
            </a:pPr>
            <a:endParaRPr lang="en-US" baseline="0" dirty="0" smtClean="0"/>
          </a:p>
          <a:p>
            <a:pPr>
              <a:buFont typeface="Arial" pitchFamily="34" charset="0"/>
              <a:buNone/>
            </a:pPr>
            <a:r>
              <a:rPr lang="en-US" baseline="0" dirty="0" smtClean="0"/>
              <a:t>Both of these instructors, and others, take advantage of the fact that their students are *not* all in one place. The students see more diversity of insects (in one case) and ecology (in the other) than they would if they’re all on campus.</a:t>
            </a:r>
            <a:endParaRPr lang="en-US" dirty="0"/>
          </a:p>
        </p:txBody>
      </p:sp>
      <p:sp>
        <p:nvSpPr>
          <p:cNvPr id="4" name="Slide Number Placeholder 3"/>
          <p:cNvSpPr>
            <a:spLocks noGrp="1"/>
          </p:cNvSpPr>
          <p:nvPr>
            <p:ph type="sldNum" sz="quarter" idx="10"/>
          </p:nvPr>
        </p:nvSpPr>
        <p:spPr/>
        <p:txBody>
          <a:bodyPr/>
          <a:lstStyle/>
          <a:p>
            <a:fld id="{4D09B4AE-205E-451F-900C-1BB9BE647735}"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When the lab is a demonstration,</a:t>
            </a:r>
            <a:r>
              <a:rPr lang="en-US" sz="1200" kern="1200" baseline="0" dirty="0" smtClean="0">
                <a:solidFill>
                  <a:schemeClr val="tx1"/>
                </a:solidFill>
                <a:latin typeface="+mn-lt"/>
                <a:ea typeface="+mn-ea"/>
                <a:cs typeface="+mn-cs"/>
              </a:rPr>
              <a:t> a video capture of the event can be very effective. For instance, as part of the insect collection project, Dr. Meyer takes his students on field trips where they learn to collect insects in various environments.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A benefit of this approach is seeing an expert at work. For this Animal Science anatomy class, we captured the instructor and a TA doing some dissections and talking about what they were seeing as they were doing it.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We worked with Dr. David </a:t>
            </a:r>
            <a:r>
              <a:rPr lang="en-US" sz="1200" kern="1200" dirty="0" err="1" smtClean="0">
                <a:solidFill>
                  <a:schemeClr val="tx1"/>
                </a:solidFill>
                <a:latin typeface="+mn-lt"/>
                <a:ea typeface="+mn-ea"/>
                <a:cs typeface="+mn-cs"/>
              </a:rPr>
              <a:t>Shew</a:t>
            </a:r>
            <a:r>
              <a:rPr lang="en-US" sz="1200" kern="1200" dirty="0" smtClean="0">
                <a:solidFill>
                  <a:schemeClr val="tx1"/>
                </a:solidFill>
                <a:latin typeface="+mn-lt"/>
                <a:ea typeface="+mn-ea"/>
                <a:cs typeface="+mn-cs"/>
              </a:rPr>
              <a:t> on his plant pathology course for several years. Early on he identified several key concepts in his course that students struggled to understand. One was Koch’s Postulate</a:t>
            </a:r>
            <a:r>
              <a:rPr lang="en-US" sz="1200" kern="1200" baseline="0" dirty="0" smtClean="0">
                <a:solidFill>
                  <a:schemeClr val="tx1"/>
                </a:solidFill>
                <a:latin typeface="+mn-lt"/>
                <a:ea typeface="+mn-ea"/>
                <a:cs typeface="+mn-cs"/>
              </a:rPr>
              <a:t> which was demonstrated by a series of videos taken over the entire process. </a:t>
            </a:r>
            <a:r>
              <a:rPr lang="en-US" sz="1200" kern="1200" dirty="0" smtClean="0">
                <a:solidFill>
                  <a:schemeClr val="tx1"/>
                </a:solidFill>
                <a:latin typeface="+mn-lt"/>
                <a:ea typeface="+mn-ea"/>
                <a:cs typeface="+mn-cs"/>
              </a:rPr>
              <a:t>Another was the Gene for Gene concept. The solution was a Flash animation.</a:t>
            </a: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baseline="0" dirty="0" smtClean="0">
                <a:solidFill>
                  <a:schemeClr val="tx1"/>
                </a:solidFill>
                <a:latin typeface="+mn-lt"/>
                <a:ea typeface="+mn-ea"/>
                <a:cs typeface="+mn-cs"/>
              </a:rPr>
              <a:t>The silver lining to video is obviously the ability to watch it again and again. This is helpful in both the skill demo and the expert dissection. But another benefit is the ability to do things that you can’t do live. The anatomy video quiz is one example. Another is this one, of tripod walking. I really like this quote from the instructor.</a:t>
            </a:r>
          </a:p>
        </p:txBody>
      </p:sp>
      <p:sp>
        <p:nvSpPr>
          <p:cNvPr id="4" name="Slide Number Placeholder 3"/>
          <p:cNvSpPr>
            <a:spLocks noGrp="1"/>
          </p:cNvSpPr>
          <p:nvPr>
            <p:ph type="sldNum" sz="quarter" idx="10"/>
          </p:nvPr>
        </p:nvSpPr>
        <p:spPr/>
        <p:txBody>
          <a:bodyPr/>
          <a:lstStyle/>
          <a:p>
            <a:fld id="{4D09B4AE-205E-451F-900C-1BB9BE647735}"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baseline="0" dirty="0" smtClean="0">
              <a:solidFill>
                <a:schemeClr val="tx1"/>
              </a:solidFill>
              <a:latin typeface="+mn-lt"/>
              <a:ea typeface="+mn-ea"/>
              <a:cs typeface="+mn-cs"/>
            </a:endParaRPr>
          </a:p>
          <a:p>
            <a:endParaRPr lang="en-US" sz="1200" kern="1200" baseline="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Later, understanding the diagnosis process was a challenge for his online lab. The solution involved the production team working closely with Dr. </a:t>
            </a:r>
            <a:r>
              <a:rPr lang="en-US" sz="1200" kern="1200" dirty="0" err="1" smtClean="0">
                <a:solidFill>
                  <a:schemeClr val="tx1"/>
                </a:solidFill>
                <a:latin typeface="+mn-lt"/>
                <a:ea typeface="+mn-ea"/>
                <a:cs typeface="+mn-cs"/>
              </a:rPr>
              <a:t>Shew</a:t>
            </a:r>
            <a:r>
              <a:rPr lang="en-US" sz="1200" kern="1200" dirty="0" smtClean="0">
                <a:solidFill>
                  <a:schemeClr val="tx1"/>
                </a:solidFill>
                <a:latin typeface="+mn-lt"/>
                <a:ea typeface="+mn-ea"/>
                <a:cs typeface="+mn-cs"/>
              </a:rPr>
              <a:t> over two years to develop a Flash-based game to simulate the diagnostic process for a diseased tomato plant.</a:t>
            </a:r>
            <a:endParaRPr lang="en-US" dirty="0"/>
          </a:p>
        </p:txBody>
      </p:sp>
      <p:sp>
        <p:nvSpPr>
          <p:cNvPr id="4" name="Slide Number Placeholder 3"/>
          <p:cNvSpPr>
            <a:spLocks noGrp="1"/>
          </p:cNvSpPr>
          <p:nvPr>
            <p:ph type="sldNum" sz="quarter" idx="10"/>
          </p:nvPr>
        </p:nvSpPr>
        <p:spPr/>
        <p:txBody>
          <a:bodyPr/>
          <a:lstStyle/>
          <a:p>
            <a:fld id="{4D09B4AE-205E-451F-900C-1BB9BE647735}"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ANS 206 is a lab course that explores major anatomical and cellular structures of domestic animals through examination of gross and microscopic anatomy. You already saw video dissections</a:t>
            </a:r>
            <a:r>
              <a:rPr lang="en-US" sz="1200" kern="1200" baseline="0" dirty="0" smtClean="0">
                <a:solidFill>
                  <a:schemeClr val="tx1"/>
                </a:solidFill>
                <a:latin typeface="+mn-lt"/>
                <a:ea typeface="+mn-ea"/>
                <a:cs typeface="+mn-cs"/>
              </a:rPr>
              <a:t> and quizzes. But there was also another way to get students to learn about the anatomical systems – exploration. In a regular lab, you might have students do their own dissections – and the question is why? In order to teach them *how* to dissect an animal? Or as another way to introduce them to anatomy and physiological systems? For this course it was the second of those.</a:t>
            </a:r>
          </a:p>
          <a:p>
            <a:endParaRPr lang="en-US" sz="1200" kern="1200" baseline="0" dirty="0" smtClean="0">
              <a:solidFill>
                <a:schemeClr val="tx1"/>
              </a:solidFill>
              <a:latin typeface="+mn-lt"/>
              <a:ea typeface="+mn-ea"/>
              <a:cs typeface="+mn-cs"/>
            </a:endParaRPr>
          </a:p>
          <a:p>
            <a:r>
              <a:rPr lang="en-US" sz="1200" kern="1200" baseline="0" dirty="0" smtClean="0">
                <a:solidFill>
                  <a:schemeClr val="tx1"/>
                </a:solidFill>
                <a:latin typeface="+mn-lt"/>
                <a:ea typeface="+mn-ea"/>
                <a:cs typeface="+mn-cs"/>
              </a:rPr>
              <a:t>We researched existing solutions and recommended virtual dissection software. </a:t>
            </a:r>
            <a:r>
              <a:rPr lang="en-US" sz="1200" kern="1200" baseline="0" dirty="0" err="1" smtClean="0">
                <a:solidFill>
                  <a:schemeClr val="tx1"/>
                </a:solidFill>
                <a:latin typeface="+mn-lt"/>
                <a:ea typeface="+mn-ea"/>
                <a:cs typeface="+mn-cs"/>
              </a:rPr>
              <a:t>Froguts</a:t>
            </a:r>
            <a:r>
              <a:rPr lang="en-US" sz="1200" kern="1200" baseline="0" dirty="0" smtClean="0">
                <a:solidFill>
                  <a:schemeClr val="tx1"/>
                </a:solidFill>
                <a:latin typeface="+mn-lt"/>
                <a:ea typeface="+mn-ea"/>
                <a:cs typeface="+mn-cs"/>
              </a:rPr>
              <a:t> is well-known and well-reviewed. And it happens to be incredibly cheap! $300 for a campus license for a year! Let’s look at a demo – I’ve gone ahead and fast-forwarded to the dissection part. Although this is a frog, they also have a </a:t>
            </a:r>
            <a:r>
              <a:rPr lang="en-US" sz="1200" kern="1200" baseline="0" dirty="0" err="1" smtClean="0">
                <a:solidFill>
                  <a:schemeClr val="tx1"/>
                </a:solidFill>
                <a:latin typeface="+mn-lt"/>
                <a:ea typeface="+mn-ea"/>
                <a:cs typeface="+mn-cs"/>
              </a:rPr>
              <a:t>foetal</a:t>
            </a:r>
            <a:r>
              <a:rPr lang="en-US" sz="1200" kern="1200" baseline="0" dirty="0" smtClean="0">
                <a:solidFill>
                  <a:schemeClr val="tx1"/>
                </a:solidFill>
                <a:latin typeface="+mn-lt"/>
                <a:ea typeface="+mn-ea"/>
                <a:cs typeface="+mn-cs"/>
              </a:rPr>
              <a:t> pig and a cow eye among other things. These were two specific things that Shannon had her students dissecting. And as I mentioned earlier, we provide information to students about how they can order their own specimens if they want to do their own real </a:t>
            </a:r>
            <a:r>
              <a:rPr lang="en-US" sz="1200" kern="1200" baseline="0" smtClean="0">
                <a:solidFill>
                  <a:schemeClr val="tx1"/>
                </a:solidFill>
                <a:latin typeface="+mn-lt"/>
                <a:ea typeface="+mn-ea"/>
                <a:cs typeface="+mn-cs"/>
              </a:rPr>
              <a:t>dissecting.</a:t>
            </a:r>
            <a:endParaRPr lang="en-U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4D09B4AE-205E-451F-900C-1BB9BE647735}"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4D09B4AE-205E-451F-900C-1BB9BE647735}"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bg1"/>
                </a:solidFill>
              </a:defRPr>
            </a:lvl1p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9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DC5314-8B7A-4DF4-B74B-40CE545F3776}" type="datetimeFigureOut">
              <a:rPr lang="en-US" smtClean="0"/>
              <a:pPr/>
              <a:t>5/26/2009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D94BD70-2D83-4009-A4CB-94078E6662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5791201"/>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5791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DC5314-8B7A-4DF4-B74B-40CE545F3776}" type="datetimeFigureOut">
              <a:rPr lang="en-US" smtClean="0"/>
              <a:pPr/>
              <a:t>5/26/2009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D94BD70-2D83-4009-A4CB-94078E6662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DC5314-8B7A-4DF4-B74B-40CE545F3776}" type="datetimeFigureOut">
              <a:rPr lang="en-US" smtClean="0"/>
              <a:pPr/>
              <a:t>5/26/2009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D94BD70-2D83-4009-A4CB-94078E6662E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1DC5314-8B7A-4DF4-B74B-40CE545F3776}" type="datetimeFigureOut">
              <a:rPr lang="en-US" smtClean="0"/>
              <a:pPr/>
              <a:t>5/26/2009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D94BD70-2D83-4009-A4CB-94078E6662E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716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DC5314-8B7A-4DF4-B74B-40CE545F3776}" type="datetimeFigureOut">
              <a:rPr lang="en-US" smtClean="0"/>
              <a:pPr/>
              <a:t>5/26/2009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D94BD70-2D83-4009-A4CB-94078E6662E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371600"/>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1136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371600"/>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01136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C1DC5314-8B7A-4DF4-B74B-40CE545F3776}" type="datetimeFigureOut">
              <a:rPr lang="en-US" smtClean="0"/>
              <a:pPr/>
              <a:t>5/26/2009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8D94BD70-2D83-4009-A4CB-94078E6662E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C1DC5314-8B7A-4DF4-B74B-40CE545F3776}" type="datetimeFigureOut">
              <a:rPr lang="en-US" smtClean="0"/>
              <a:pPr/>
              <a:t>5/26/2009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8D94BD70-2D83-4009-A4CB-94078E6662E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C1DC5314-8B7A-4DF4-B74B-40CE545F3776}" type="datetimeFigureOut">
              <a:rPr lang="en-US" smtClean="0"/>
              <a:pPr/>
              <a:t>5/26/2009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8D94BD70-2D83-4009-A4CB-94078E6662E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3008313" cy="1066800"/>
          </a:xfrm>
        </p:spPr>
        <p:txBody>
          <a:bodyPr anchor="b"/>
          <a:lstStyle>
            <a:lvl1pPr algn="l">
              <a:defRPr sz="2000" b="1"/>
            </a:lvl1pPr>
          </a:lstStyle>
          <a:p>
            <a:r>
              <a:rPr lang="en-US" dirty="0" smtClean="0"/>
              <a:t>Click to edit Master title style</a:t>
            </a:r>
            <a:endParaRPr lang="en-US" dirty="0"/>
          </a:p>
        </p:txBody>
      </p:sp>
      <p:sp>
        <p:nvSpPr>
          <p:cNvPr id="3" name="Content Placeholder 2"/>
          <p:cNvSpPr>
            <a:spLocks noGrp="1"/>
          </p:cNvSpPr>
          <p:nvPr>
            <p:ph idx="1"/>
          </p:nvPr>
        </p:nvSpPr>
        <p:spPr>
          <a:xfrm>
            <a:off x="3575050" y="228600"/>
            <a:ext cx="5111750" cy="57007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295400"/>
            <a:ext cx="3008313" cy="463391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DC5314-8B7A-4DF4-B74B-40CE545F3776}" type="datetimeFigureOut">
              <a:rPr lang="en-US" smtClean="0"/>
              <a:pPr/>
              <a:t>5/26/2009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D94BD70-2D83-4009-A4CB-94078E6662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568825"/>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381000"/>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135563"/>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C1DC5314-8B7A-4DF4-B74B-40CE545F3776}" type="datetimeFigureOut">
              <a:rPr lang="en-US" smtClean="0"/>
              <a:pPr/>
              <a:t>5/26/2009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8D94BD70-2D83-4009-A4CB-94078E6662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371600"/>
            <a:ext cx="8229600" cy="4495801"/>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www.cals.ncsu.edu/agcomm/magazine/winter07/biology.html"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hyperlink" Target="http://courses.ncsu.edu/ent201/common/media/demos/roachwalk_large.mov" TargetMode="External"/><Relationship Id="rId3" Type="http://schemas.openxmlformats.org/officeDocument/2006/relationships/hyperlink" Target="http://www.cals.ncsu.edu/course/ent425/library/labs/lab_videos/Meadow_Lab4/ENT425_Lab_4.swf" TargetMode="External"/><Relationship Id="rId7" Type="http://schemas.openxmlformats.org/officeDocument/2006/relationships/hyperlink" Target="http://courses.ncsu.edu/pp315/common/media/04/flash_gene/"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hyperlink" Target="http://courses.ncsu.edu/pp315/common/media/04/flash_kochs/" TargetMode="External"/><Relationship Id="rId11" Type="http://schemas.openxmlformats.org/officeDocument/2006/relationships/image" Target="../media/image8.jpeg"/><Relationship Id="rId5" Type="http://schemas.openxmlformats.org/officeDocument/2006/relationships/hyperlink" Target="http://courses.ncsu.edu/ww201/common/media/08/ANS206/TLT/RespiratoryQuiz.html" TargetMode="External"/><Relationship Id="rId10" Type="http://schemas.openxmlformats.org/officeDocument/2006/relationships/image" Target="../media/image7.jpeg"/><Relationship Id="rId4" Type="http://schemas.openxmlformats.org/officeDocument/2006/relationships/hyperlink" Target="http://courses.ncsu.edu/ww201/common/media/09/ANS206Resp/index.html" TargetMode="External"/><Relationship Id="rId9" Type="http://schemas.openxmlformats.org/officeDocument/2006/relationships/image" Target="../media/image6.jpeg"/></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http://www.cals.ncsu.edu/course/ent425/library/spotid/index.html" TargetMode="External"/><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hyperlink" Target="http://courses.ncsu.edu/ww201/common/media/08/ANS206/TLT/POV/BloodDrawPOV.html" TargetMode="External"/><Relationship Id="rId5" Type="http://schemas.openxmlformats.org/officeDocument/2006/relationships/hyperlink" Target="http://www.cals.ncsu.edu/course/ent425/library/labs/external_anatomy/anatomy_mouthparts.html" TargetMode="External"/><Relationship Id="rId4" Type="http://schemas.openxmlformats.org/officeDocument/2006/relationships/hyperlink" Target="http://www.cals.ncsu.edu/course/ent425/library/labs/external_anatomy/index.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www.froguts.com/" TargetMode="Externa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hyperlink" Target="http://www.cals.ncsu.edu/course/pp315/gam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delta.ncsu.edu/"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Life Sciences at a Distance</a:t>
            </a:r>
            <a:endParaRPr lang="en-US" dirty="0"/>
          </a:p>
        </p:txBody>
      </p:sp>
      <p:sp>
        <p:nvSpPr>
          <p:cNvPr id="3" name="Subtitle 2"/>
          <p:cNvSpPr>
            <a:spLocks noGrp="1"/>
          </p:cNvSpPr>
          <p:nvPr>
            <p:ph type="subTitle" idx="1"/>
          </p:nvPr>
        </p:nvSpPr>
        <p:spPr/>
        <p:txBody>
          <a:bodyPr/>
          <a:lstStyle/>
          <a:p>
            <a:r>
              <a:rPr lang="en-US" dirty="0" smtClean="0"/>
              <a:t>Giving Students Hands-on Experiences Even When You Can’t Shake Their Hands</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 of Life Sciences in DE</a:t>
            </a:r>
            <a:endParaRPr lang="en-US" dirty="0"/>
          </a:p>
        </p:txBody>
      </p:sp>
      <p:sp>
        <p:nvSpPr>
          <p:cNvPr id="3" name="Content Placeholder 2"/>
          <p:cNvSpPr>
            <a:spLocks noGrp="1"/>
          </p:cNvSpPr>
          <p:nvPr>
            <p:ph idx="1"/>
          </p:nvPr>
        </p:nvSpPr>
        <p:spPr/>
        <p:txBody>
          <a:bodyPr/>
          <a:lstStyle/>
          <a:p>
            <a:r>
              <a:rPr lang="en-US" dirty="0" smtClean="0"/>
              <a:t>Life Sciences classes often have hands-on / experiential components</a:t>
            </a:r>
          </a:p>
          <a:p>
            <a:pPr lvl="1"/>
            <a:r>
              <a:rPr lang="en-US" dirty="0" smtClean="0"/>
              <a:t>Access to specialized equipment &amp; materials</a:t>
            </a:r>
          </a:p>
          <a:p>
            <a:pPr lvl="2"/>
            <a:r>
              <a:rPr lang="en-US" dirty="0" smtClean="0"/>
              <a:t>Microscopes</a:t>
            </a:r>
          </a:p>
          <a:p>
            <a:pPr lvl="2"/>
            <a:r>
              <a:rPr lang="en-US" dirty="0" smtClean="0"/>
              <a:t>Animal carcasses</a:t>
            </a:r>
          </a:p>
          <a:p>
            <a:pPr lvl="1"/>
            <a:r>
              <a:rPr lang="en-US" dirty="0" smtClean="0"/>
              <a:t>Learning specific skills</a:t>
            </a:r>
          </a:p>
          <a:p>
            <a:pPr lvl="2"/>
            <a:r>
              <a:rPr lang="en-US" dirty="0" smtClean="0"/>
              <a:t>How to mix chemicals</a:t>
            </a:r>
          </a:p>
          <a:p>
            <a:r>
              <a:rPr lang="en-US" dirty="0" smtClean="0"/>
              <a:t>Silver lining: Sometimes online labs are better…</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Send the “Hands-On” to Them!</a:t>
            </a:r>
            <a:endParaRPr lang="en-US" dirty="0"/>
          </a:p>
        </p:txBody>
      </p:sp>
      <p:sp>
        <p:nvSpPr>
          <p:cNvPr id="4" name="Content Placeholder 3"/>
          <p:cNvSpPr>
            <a:spLocks noGrp="1"/>
          </p:cNvSpPr>
          <p:nvPr>
            <p:ph sz="half" idx="1"/>
          </p:nvPr>
        </p:nvSpPr>
        <p:spPr>
          <a:xfrm>
            <a:off x="457200" y="1295400"/>
            <a:ext cx="4038600" cy="4525963"/>
          </a:xfrm>
        </p:spPr>
        <p:txBody>
          <a:bodyPr/>
          <a:lstStyle/>
          <a:p>
            <a:r>
              <a:rPr lang="en-US" dirty="0" smtClean="0">
                <a:hlinkClick r:id="rId3"/>
              </a:rPr>
              <a:t>Biology in a Box</a:t>
            </a:r>
            <a:endParaRPr lang="en-US" dirty="0" smtClean="0"/>
          </a:p>
          <a:p>
            <a:pPr lvl="1"/>
            <a:r>
              <a:rPr lang="en-US" dirty="0" smtClean="0"/>
              <a:t>Kitchen experiments</a:t>
            </a:r>
          </a:p>
          <a:p>
            <a:pPr lvl="1"/>
            <a:r>
              <a:rPr lang="en-US" dirty="0" smtClean="0"/>
              <a:t>Take pictures</a:t>
            </a:r>
          </a:p>
          <a:p>
            <a:pPr lvl="1"/>
            <a:r>
              <a:rPr lang="en-US" dirty="0" smtClean="0"/>
              <a:t>Communicate with TA</a:t>
            </a:r>
          </a:p>
          <a:p>
            <a:r>
              <a:rPr lang="en-US" dirty="0" smtClean="0"/>
              <a:t>Insect Collection</a:t>
            </a:r>
          </a:p>
          <a:p>
            <a:pPr lvl="1"/>
            <a:r>
              <a:rPr lang="en-US" dirty="0" smtClean="0"/>
              <a:t>Collect anywhere</a:t>
            </a:r>
          </a:p>
          <a:p>
            <a:r>
              <a:rPr lang="en-US" dirty="0" smtClean="0"/>
              <a:t>Let dispersed students be a benefit!</a:t>
            </a:r>
            <a:endParaRPr lang="en-US" dirty="0"/>
          </a:p>
        </p:txBody>
      </p:sp>
      <p:pic>
        <p:nvPicPr>
          <p:cNvPr id="6" name="Content Placeholder 5" descr="biology_in_box.jpg"/>
          <p:cNvPicPr>
            <a:picLocks noGrp="1" noChangeAspect="1"/>
          </p:cNvPicPr>
          <p:nvPr>
            <p:ph sz="half" idx="2"/>
          </p:nvPr>
        </p:nvPicPr>
        <p:blipFill>
          <a:blip r:embed="rId4" cstate="print"/>
          <a:stretch>
            <a:fillRect/>
          </a:stretch>
        </p:blipFill>
        <p:spPr>
          <a:xfrm>
            <a:off x="6096000" y="2743200"/>
            <a:ext cx="2925213" cy="2057400"/>
          </a:xfrm>
          <a:prstGeom prst="rect">
            <a:avLst/>
          </a:prstGeom>
          <a:ln w="3175">
            <a:solidFill>
              <a:schemeClr val="tx1"/>
            </a:solidFill>
          </a:ln>
          <a:effectLst>
            <a:outerShdw blurRad="292100" dist="139700" dir="2700000" algn="tl" rotWithShape="0">
              <a:srgbClr val="333333">
                <a:alpha val="65000"/>
              </a:srgbClr>
            </a:outerShdw>
          </a:effectLst>
        </p:spPr>
      </p:pic>
      <p:pic>
        <p:nvPicPr>
          <p:cNvPr id="7" name="Picture 6" descr="biology_in_kitchen.jpg"/>
          <p:cNvPicPr>
            <a:picLocks noChangeAspect="1"/>
          </p:cNvPicPr>
          <p:nvPr/>
        </p:nvPicPr>
        <p:blipFill>
          <a:blip r:embed="rId5" cstate="print"/>
          <a:stretch>
            <a:fillRect/>
          </a:stretch>
        </p:blipFill>
        <p:spPr>
          <a:xfrm>
            <a:off x="4779551" y="1143000"/>
            <a:ext cx="2764249" cy="1976438"/>
          </a:xfrm>
          <a:prstGeom prst="rect">
            <a:avLst/>
          </a:prstGeom>
          <a:ln w="3175">
            <a:solidFill>
              <a:schemeClr val="tx1"/>
            </a:solidFill>
          </a:ln>
          <a:effectLst>
            <a:outerShdw blurRad="292100" dist="139700" dir="2700000" algn="tl" rotWithShape="0">
              <a:srgbClr val="333333">
                <a:alpha val="65000"/>
              </a:srgbClr>
            </a:outerShdw>
          </a:effectLst>
        </p:spPr>
      </p:pic>
      <p:pic>
        <p:nvPicPr>
          <p:cNvPr id="8" name="Picture 7" descr="insect_collection.jpg"/>
          <p:cNvPicPr>
            <a:picLocks noChangeAspect="1"/>
          </p:cNvPicPr>
          <p:nvPr/>
        </p:nvPicPr>
        <p:blipFill>
          <a:blip r:embed="rId6" cstate="print"/>
          <a:stretch>
            <a:fillRect/>
          </a:stretch>
        </p:blipFill>
        <p:spPr>
          <a:xfrm flipH="1">
            <a:off x="4305302" y="4267200"/>
            <a:ext cx="2476498" cy="1676530"/>
          </a:xfrm>
          <a:prstGeom prst="rect">
            <a:avLst/>
          </a:prstGeom>
          <a:ln w="3175">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Video Does Wonders</a:t>
            </a:r>
            <a:endParaRPr lang="en-US" dirty="0"/>
          </a:p>
        </p:txBody>
      </p:sp>
      <p:sp>
        <p:nvSpPr>
          <p:cNvPr id="3" name="Content Placeholder 2"/>
          <p:cNvSpPr>
            <a:spLocks noGrp="1"/>
          </p:cNvSpPr>
          <p:nvPr>
            <p:ph sz="half" idx="1"/>
          </p:nvPr>
        </p:nvSpPr>
        <p:spPr>
          <a:xfrm>
            <a:off x="457200" y="1371600"/>
            <a:ext cx="4114800" cy="4800600"/>
          </a:xfrm>
        </p:spPr>
        <p:txBody>
          <a:bodyPr>
            <a:normAutofit fontScale="85000" lnSpcReduction="10000"/>
          </a:bodyPr>
          <a:lstStyle/>
          <a:p>
            <a:r>
              <a:rPr lang="en-US" dirty="0" smtClean="0">
                <a:hlinkClick r:id="rId3"/>
              </a:rPr>
              <a:t>Skill Teaching</a:t>
            </a:r>
            <a:endParaRPr lang="en-US" dirty="0" smtClean="0"/>
          </a:p>
          <a:p>
            <a:pPr lvl="1"/>
            <a:r>
              <a:rPr lang="en-US" dirty="0" smtClean="0"/>
              <a:t>How &amp; Where to Collect</a:t>
            </a:r>
          </a:p>
          <a:p>
            <a:r>
              <a:rPr lang="en-US" dirty="0" smtClean="0">
                <a:hlinkClick r:id="rId4"/>
              </a:rPr>
              <a:t>Expert  Dissection</a:t>
            </a:r>
            <a:r>
              <a:rPr lang="en-US" dirty="0" smtClean="0"/>
              <a:t> &gt; </a:t>
            </a:r>
            <a:r>
              <a:rPr lang="en-US" dirty="0" smtClean="0">
                <a:hlinkClick r:id="rId5"/>
              </a:rPr>
              <a:t>Quiz</a:t>
            </a:r>
            <a:endParaRPr lang="en-US" dirty="0" smtClean="0"/>
          </a:p>
          <a:p>
            <a:pPr lvl="1"/>
            <a:r>
              <a:rPr lang="en-US" dirty="0" smtClean="0"/>
              <a:t>Option to order carcass</a:t>
            </a:r>
          </a:p>
          <a:p>
            <a:r>
              <a:rPr lang="en-US" dirty="0" smtClean="0">
                <a:hlinkClick r:id="rId6"/>
              </a:rPr>
              <a:t>Time-lapse Process</a:t>
            </a:r>
            <a:endParaRPr lang="en-US" dirty="0" smtClean="0"/>
          </a:p>
          <a:p>
            <a:r>
              <a:rPr lang="en-US" dirty="0" smtClean="0">
                <a:hlinkClick r:id="rId7"/>
              </a:rPr>
              <a:t>Animation can be like Video</a:t>
            </a:r>
            <a:endParaRPr lang="en-US" dirty="0" smtClean="0">
              <a:hlinkClick r:id="rId3"/>
            </a:endParaRPr>
          </a:p>
          <a:p>
            <a:r>
              <a:rPr lang="en-US" dirty="0" smtClean="0">
                <a:hlinkClick r:id="rId8"/>
              </a:rPr>
              <a:t>Demonstration</a:t>
            </a:r>
            <a:endParaRPr lang="en-US" dirty="0" smtClean="0"/>
          </a:p>
          <a:p>
            <a:pPr marL="793750" indent="-104775">
              <a:buNone/>
            </a:pPr>
            <a:r>
              <a:rPr lang="en-US" sz="2400" i="1" dirty="0" smtClean="0"/>
              <a:t>“I can show things in the video that I was never able to show students before. The combination of close-up views and the ability to slow the motion of the insects really helps me teach this concept!”</a:t>
            </a:r>
          </a:p>
        </p:txBody>
      </p:sp>
      <p:pic>
        <p:nvPicPr>
          <p:cNvPr id="9" name="Picture 8" descr="pratt_dissquiz.jpg"/>
          <p:cNvPicPr>
            <a:picLocks noChangeAspect="1"/>
          </p:cNvPicPr>
          <p:nvPr/>
        </p:nvPicPr>
        <p:blipFill>
          <a:blip r:embed="rId9" cstate="print"/>
          <a:stretch>
            <a:fillRect/>
          </a:stretch>
        </p:blipFill>
        <p:spPr>
          <a:xfrm>
            <a:off x="5029200" y="1066800"/>
            <a:ext cx="3765550" cy="2333215"/>
          </a:xfrm>
          <a:prstGeom prst="rect">
            <a:avLst/>
          </a:prstGeom>
          <a:ln w="3175">
            <a:solidFill>
              <a:schemeClr val="tx1"/>
            </a:solidFill>
          </a:ln>
          <a:effectLst>
            <a:outerShdw blurRad="292100" dist="139700" dir="2700000" algn="tl" rotWithShape="0">
              <a:srgbClr val="333333">
                <a:alpha val="65000"/>
              </a:srgbClr>
            </a:outerShdw>
          </a:effectLst>
        </p:spPr>
      </p:pic>
      <p:pic>
        <p:nvPicPr>
          <p:cNvPr id="5" name="Content Placeholder 5" descr="P1010060.JPG"/>
          <p:cNvPicPr>
            <a:picLocks noGrp="1" noChangeAspect="1"/>
          </p:cNvPicPr>
          <p:nvPr>
            <p:ph sz="half" idx="2"/>
          </p:nvPr>
        </p:nvPicPr>
        <p:blipFill>
          <a:blip r:embed="rId10" cstate="print"/>
          <a:srcRect l="20755" r="28302"/>
          <a:stretch>
            <a:fillRect/>
          </a:stretch>
        </p:blipFill>
        <p:spPr>
          <a:xfrm>
            <a:off x="4866735" y="3048000"/>
            <a:ext cx="1915065" cy="2819400"/>
          </a:xfrm>
          <a:prstGeom prst="rect">
            <a:avLst/>
          </a:prstGeom>
          <a:ln w="3175">
            <a:solidFill>
              <a:schemeClr val="tx1"/>
            </a:solidFill>
          </a:ln>
          <a:effectLst>
            <a:outerShdw blurRad="292100" dist="139700" dir="2700000" algn="tl" rotWithShape="0">
              <a:srgbClr val="333333">
                <a:alpha val="65000"/>
              </a:srgbClr>
            </a:outerShdw>
          </a:effectLst>
        </p:spPr>
      </p:pic>
      <p:pic>
        <p:nvPicPr>
          <p:cNvPr id="6" name="Content Placeholder 4" descr="roachwalk.jpg"/>
          <p:cNvPicPr>
            <a:picLocks noChangeAspect="1"/>
          </p:cNvPicPr>
          <p:nvPr/>
        </p:nvPicPr>
        <p:blipFill>
          <a:blip r:embed="rId11" cstate="print"/>
          <a:stretch>
            <a:fillRect/>
          </a:stretch>
        </p:blipFill>
        <p:spPr>
          <a:xfrm>
            <a:off x="6705600" y="3962400"/>
            <a:ext cx="2143711" cy="1709626"/>
          </a:xfrm>
          <a:prstGeom prst="rect">
            <a:avLst/>
          </a:prstGeom>
          <a:ln w="3175">
            <a:solidFill>
              <a:schemeClr val="tx1"/>
            </a:solid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Hands-On means </a:t>
            </a:r>
            <a:r>
              <a:rPr lang="en-US" dirty="0" smtClean="0"/>
              <a:t>Interaction, right?</a:t>
            </a:r>
            <a:endParaRPr lang="en-US" dirty="0"/>
          </a:p>
        </p:txBody>
      </p:sp>
      <p:sp>
        <p:nvSpPr>
          <p:cNvPr id="3" name="Content Placeholder 2"/>
          <p:cNvSpPr>
            <a:spLocks noGrp="1"/>
          </p:cNvSpPr>
          <p:nvPr>
            <p:ph sz="half" idx="1"/>
          </p:nvPr>
        </p:nvSpPr>
        <p:spPr/>
        <p:txBody>
          <a:bodyPr>
            <a:normAutofit/>
          </a:bodyPr>
          <a:lstStyle/>
          <a:p>
            <a:r>
              <a:rPr lang="en-US" dirty="0" smtClean="0">
                <a:hlinkClick r:id="rId3"/>
              </a:rPr>
              <a:t>Online Spot ID Tool</a:t>
            </a:r>
            <a:endParaRPr lang="en-US" dirty="0" smtClean="0"/>
          </a:p>
          <a:p>
            <a:r>
              <a:rPr lang="en-US" dirty="0" smtClean="0">
                <a:hlinkClick r:id="rId4"/>
              </a:rPr>
              <a:t>External Anatomy Identification</a:t>
            </a:r>
            <a:endParaRPr lang="en-US" dirty="0" smtClean="0"/>
          </a:p>
          <a:p>
            <a:r>
              <a:rPr lang="en-US" dirty="0" smtClean="0">
                <a:hlinkClick r:id="rId5"/>
              </a:rPr>
              <a:t>Explore Mouthparts</a:t>
            </a:r>
            <a:endParaRPr lang="en-US" dirty="0" smtClean="0"/>
          </a:p>
          <a:p>
            <a:r>
              <a:rPr lang="en-US" dirty="0" smtClean="0">
                <a:hlinkClick r:id="rId6"/>
              </a:rPr>
              <a:t>Student POV</a:t>
            </a:r>
            <a:endParaRPr lang="en-US" dirty="0" smtClean="0"/>
          </a:p>
          <a:p>
            <a:pPr lvl="1"/>
            <a:r>
              <a:rPr lang="en-US" dirty="0" smtClean="0"/>
              <a:t>Not interactive, per se, but first-person view of interaction</a:t>
            </a:r>
          </a:p>
        </p:txBody>
      </p:sp>
      <p:pic>
        <p:nvPicPr>
          <p:cNvPr id="9" name="Picture 8" descr="insect_spot.jpg"/>
          <p:cNvPicPr>
            <a:picLocks noChangeAspect="1"/>
          </p:cNvPicPr>
          <p:nvPr/>
        </p:nvPicPr>
        <p:blipFill>
          <a:blip r:embed="rId7" cstate="print"/>
          <a:stretch>
            <a:fillRect/>
          </a:stretch>
        </p:blipFill>
        <p:spPr>
          <a:xfrm>
            <a:off x="4876800" y="1143000"/>
            <a:ext cx="2703404" cy="3200400"/>
          </a:xfrm>
          <a:prstGeom prst="rect">
            <a:avLst/>
          </a:prstGeom>
          <a:ln w="3175">
            <a:solidFill>
              <a:schemeClr val="tx1"/>
            </a:solidFill>
          </a:ln>
          <a:effectLst>
            <a:outerShdw blurRad="292100" dist="139700" dir="2700000" algn="tl" rotWithShape="0">
              <a:srgbClr val="333333">
                <a:alpha val="65000"/>
              </a:srgbClr>
            </a:outerShdw>
          </a:effectLst>
        </p:spPr>
      </p:pic>
      <p:pic>
        <p:nvPicPr>
          <p:cNvPr id="8" name="Content Placeholder 6" descr="insect_mouthparts.jpg"/>
          <p:cNvPicPr>
            <a:picLocks noChangeAspect="1"/>
          </p:cNvPicPr>
          <p:nvPr/>
        </p:nvPicPr>
        <p:blipFill>
          <a:blip r:embed="rId8" cstate="print"/>
          <a:stretch>
            <a:fillRect/>
          </a:stretch>
        </p:blipFill>
        <p:spPr>
          <a:xfrm>
            <a:off x="6400800" y="4038600"/>
            <a:ext cx="2590800" cy="1839734"/>
          </a:xfrm>
          <a:prstGeom prst="rect">
            <a:avLst/>
          </a:prstGeom>
          <a:ln w="3175">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“Virtually” Perfect</a:t>
            </a:r>
            <a:endParaRPr lang="en-US" dirty="0"/>
          </a:p>
        </p:txBody>
      </p:sp>
      <p:sp>
        <p:nvSpPr>
          <p:cNvPr id="3" name="Content Placeholder 2"/>
          <p:cNvSpPr>
            <a:spLocks noGrp="1"/>
          </p:cNvSpPr>
          <p:nvPr>
            <p:ph sz="half" idx="1"/>
          </p:nvPr>
        </p:nvSpPr>
        <p:spPr/>
        <p:txBody>
          <a:bodyPr>
            <a:normAutofit/>
          </a:bodyPr>
          <a:lstStyle/>
          <a:p>
            <a:r>
              <a:rPr lang="en-US" sz="3200" dirty="0" smtClean="0">
                <a:hlinkClick r:id="rId3"/>
              </a:rPr>
              <a:t>Interactive Dissection Software</a:t>
            </a:r>
            <a:endParaRPr lang="en-US" sz="3200" dirty="0" smtClean="0">
              <a:hlinkClick r:id="rId4"/>
            </a:endParaRPr>
          </a:p>
          <a:p>
            <a:r>
              <a:rPr lang="en-US" sz="3200" dirty="0" smtClean="0">
                <a:hlinkClick r:id="rId4"/>
              </a:rPr>
              <a:t>Virtual Lab</a:t>
            </a:r>
            <a:endParaRPr lang="en-US" sz="3200" dirty="0" smtClean="0"/>
          </a:p>
        </p:txBody>
      </p:sp>
      <p:pic>
        <p:nvPicPr>
          <p:cNvPr id="9" name="Content Placeholder 8" descr="froguts_1.jpg"/>
          <p:cNvPicPr>
            <a:picLocks noGrp="1" noChangeAspect="1"/>
          </p:cNvPicPr>
          <p:nvPr>
            <p:ph sz="half" idx="2"/>
          </p:nvPr>
        </p:nvPicPr>
        <p:blipFill>
          <a:blip r:embed="rId5" cstate="print"/>
          <a:stretch>
            <a:fillRect/>
          </a:stretch>
        </p:blipFill>
        <p:spPr>
          <a:xfrm>
            <a:off x="5105400" y="1219200"/>
            <a:ext cx="3810000" cy="3048000"/>
          </a:xfrm>
          <a:prstGeom prst="rect">
            <a:avLst/>
          </a:prstGeom>
          <a:ln w="3175">
            <a:solidFill>
              <a:schemeClr val="tx1"/>
            </a:solidFill>
          </a:ln>
          <a:effectLst>
            <a:outerShdw blurRad="292100" dist="139700" dir="2700000" algn="tl" rotWithShape="0">
              <a:srgbClr val="333333">
                <a:alpha val="65000"/>
              </a:srgbClr>
            </a:outerShdw>
          </a:effectLst>
        </p:spPr>
      </p:pic>
      <p:pic>
        <p:nvPicPr>
          <p:cNvPr id="5" name="Picture 4" descr="pp315"/>
          <p:cNvPicPr>
            <a:picLocks noChangeAspect="1" noChangeArrowheads="1"/>
          </p:cNvPicPr>
          <p:nvPr/>
        </p:nvPicPr>
        <p:blipFill>
          <a:blip r:embed="rId6" cstate="print"/>
          <a:srcRect/>
          <a:stretch>
            <a:fillRect/>
          </a:stretch>
        </p:blipFill>
        <p:spPr bwMode="auto">
          <a:xfrm>
            <a:off x="1270596" y="3200400"/>
            <a:ext cx="4120158" cy="2644246"/>
          </a:xfrm>
          <a:prstGeom prst="rect">
            <a:avLst/>
          </a:prstGeom>
          <a:ln w="3175">
            <a:solidFill>
              <a:schemeClr val="tx1"/>
            </a:solidFill>
          </a:ln>
          <a:effectLst>
            <a:outerShdw blurRad="292100" dist="139700" dir="2700000" algn="tl" rotWithShape="0">
              <a:srgbClr val="333333">
                <a:alpha val="65000"/>
              </a:srgbClr>
            </a:outerShdw>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8" name="Content Placeholder 7"/>
          <p:cNvSpPr>
            <a:spLocks noGrp="1"/>
          </p:cNvSpPr>
          <p:nvPr>
            <p:ph idx="1"/>
          </p:nvPr>
        </p:nvSpPr>
        <p:spPr/>
        <p:txBody>
          <a:bodyPr/>
          <a:lstStyle/>
          <a:p>
            <a:r>
              <a:rPr lang="en-US" dirty="0" smtClean="0"/>
              <a:t>Dr. Tom Miller</a:t>
            </a:r>
            <a:br>
              <a:rPr lang="en-US" dirty="0" smtClean="0"/>
            </a:br>
            <a:r>
              <a:rPr lang="en-US" sz="2400" dirty="0" smtClean="0"/>
              <a:t>Vice </a:t>
            </a:r>
            <a:r>
              <a:rPr lang="en-US" sz="2400" dirty="0" smtClean="0"/>
              <a:t>Provost for </a:t>
            </a:r>
            <a:r>
              <a:rPr lang="en-US" sz="2400" dirty="0" smtClean="0"/>
              <a:t>Distance Education </a:t>
            </a:r>
            <a:r>
              <a:rPr lang="en-US" sz="2400" dirty="0" smtClean="0"/>
              <a:t>&amp; Learning </a:t>
            </a:r>
            <a:r>
              <a:rPr lang="en-US" sz="2400" dirty="0" smtClean="0"/>
              <a:t>Technologies</a:t>
            </a:r>
          </a:p>
          <a:p>
            <a:r>
              <a:rPr lang="en-US" dirty="0" smtClean="0"/>
              <a:t>David Howard</a:t>
            </a:r>
            <a:r>
              <a:rPr lang="en-US" sz="2400" dirty="0" smtClean="0"/>
              <a:t/>
            </a:r>
            <a:br>
              <a:rPr lang="en-US" sz="2400" dirty="0" smtClean="0"/>
            </a:br>
            <a:r>
              <a:rPr lang="en-US" sz="2400" dirty="0" smtClean="0"/>
              <a:t>Associate Director, Instructional Design &amp; Course Production</a:t>
            </a:r>
            <a:endParaRPr lang="en-US" dirty="0" smtClean="0"/>
          </a:p>
          <a:p>
            <a:endParaRPr lang="en-US" dirty="0" smtClean="0"/>
          </a:p>
          <a:p>
            <a:r>
              <a:rPr lang="en-US" dirty="0" smtClean="0"/>
              <a:t>DELTA</a:t>
            </a:r>
            <a:br>
              <a:rPr lang="en-US" dirty="0" smtClean="0"/>
            </a:br>
            <a:r>
              <a:rPr lang="en-US" dirty="0" smtClean="0">
                <a:hlinkClick r:id="rId3"/>
              </a:rPr>
              <a:t>http://delta.ncsu.edu/</a:t>
            </a:r>
            <a:endParaRPr lang="en-US" dirty="0" smtClean="0"/>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2226</TotalTime>
  <Words>1036</Words>
  <Application>Microsoft Office PowerPoint</Application>
  <PresentationFormat>On-screen Show (4:3)</PresentationFormat>
  <Paragraphs>92</Paragraphs>
  <Slides>7</Slides>
  <Notes>7</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Office Theme</vt:lpstr>
      <vt:lpstr>Life Sciences at a Distance</vt:lpstr>
      <vt:lpstr>Challenges of Life Sciences in DE</vt:lpstr>
      <vt:lpstr>Send the “Hands-On” to Them!</vt:lpstr>
      <vt:lpstr>Video Does Wonders</vt:lpstr>
      <vt:lpstr>Hands-On means Interaction, right?</vt:lpstr>
      <vt:lpstr>“Virtually” Perfect</vt:lpstr>
      <vt:lpstr>Questions?</vt:lpstr>
    </vt:vector>
  </TitlesOfParts>
  <Company>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 Howard</dc:creator>
  <cp:lastModifiedBy>David Howard</cp:lastModifiedBy>
  <cp:revision>93</cp:revision>
  <dcterms:created xsi:type="dcterms:W3CDTF">2009-05-07T20:35:11Z</dcterms:created>
  <dcterms:modified xsi:type="dcterms:W3CDTF">2009-05-26T19:05:00Z</dcterms:modified>
</cp:coreProperties>
</file>